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99" r:id="rId3"/>
    <p:sldId id="315" r:id="rId4"/>
    <p:sldId id="307" r:id="rId5"/>
    <p:sldId id="288" r:id="rId6"/>
    <p:sldId id="313" r:id="rId7"/>
    <p:sldId id="261" r:id="rId8"/>
    <p:sldId id="260" r:id="rId9"/>
    <p:sldId id="262" r:id="rId10"/>
    <p:sldId id="311" r:id="rId11"/>
    <p:sldId id="283" r:id="rId12"/>
    <p:sldId id="284" r:id="rId13"/>
    <p:sldId id="319" r:id="rId14"/>
    <p:sldId id="276" r:id="rId15"/>
    <p:sldId id="322" r:id="rId16"/>
    <p:sldId id="301" r:id="rId17"/>
    <p:sldId id="291" r:id="rId18"/>
    <p:sldId id="300" r:id="rId19"/>
    <p:sldId id="292" r:id="rId20"/>
    <p:sldId id="275" r:id="rId21"/>
    <p:sldId id="295" r:id="rId22"/>
    <p:sldId id="302" r:id="rId23"/>
    <p:sldId id="304" r:id="rId24"/>
    <p:sldId id="290" r:id="rId25"/>
    <p:sldId id="289" r:id="rId26"/>
    <p:sldId id="278" r:id="rId27"/>
    <p:sldId id="270" r:id="rId28"/>
    <p:sldId id="321" r:id="rId29"/>
    <p:sldId id="32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2604"/>
    <p:restoredTop sz="94677"/>
  </p:normalViewPr>
  <p:slideViewPr>
    <p:cSldViewPr snapToGrid="0" snapToObjects="1">
      <p:cViewPr varScale="1">
        <p:scale>
          <a:sx n="168" d="100"/>
          <a:sy n="168" d="100"/>
        </p:scale>
        <p:origin x="448" y="20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1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2" d="100"/>
        <a:sy n="162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87E46-B92F-A04B-844A-3693F2B2CD2C}" type="datetimeFigureOut">
              <a:rPr lang="en-US" smtClean="0"/>
              <a:t>3/20/17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BEE093-86F6-C84F-970F-6B68D3060C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218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</a:t>
            </a:r>
            <a:r>
              <a:rPr lang="en-US" baseline="0" dirty="0" smtClean="0"/>
              <a:t> the last six months, John Gage and I have been working on how to meet the challenge of creating a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Century infrastructure for Berkeley.</a:t>
            </a:r>
          </a:p>
          <a:p>
            <a:r>
              <a:rPr lang="en-US" baseline="0" dirty="0" smtClean="0"/>
              <a:t>The strategy is to use infrastructure modernization to meet Berkeley’s Climate Action and Resilience Goals.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69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Road Map for Climate Action</a:t>
            </a:r>
          </a:p>
          <a:p>
            <a:r>
              <a:rPr lang="en-US" dirty="0" smtClean="0"/>
              <a:t>No Road Map for Infrastructure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475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Infrastructure Needs are HUGE?</a:t>
            </a:r>
          </a:p>
          <a:p>
            <a:r>
              <a:rPr lang="en-US" dirty="0" smtClean="0"/>
              <a:t>	Red Ink overwhelms the black Ink.</a:t>
            </a:r>
          </a:p>
          <a:p>
            <a:r>
              <a:rPr lang="en-US" dirty="0" smtClean="0"/>
              <a:t>	Need a Long term Infrastructure</a:t>
            </a:r>
            <a:r>
              <a:rPr lang="en-US" baseline="0" dirty="0" smtClean="0"/>
              <a:t> Plan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52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Fys</a:t>
            </a:r>
            <a:r>
              <a:rPr lang="en-US" dirty="0" smtClean="0"/>
              <a:t> 2015 – 17:  average capital spending $33M/</a:t>
            </a:r>
            <a:r>
              <a:rPr lang="en-US" dirty="0" err="1" smtClean="0"/>
              <a:t>yr</a:t>
            </a:r>
            <a:endParaRPr lang="en-US" dirty="0" smtClean="0"/>
          </a:p>
          <a:p>
            <a:r>
              <a:rPr lang="en-US" dirty="0" smtClean="0"/>
              <a:t>Build</a:t>
            </a:r>
            <a:r>
              <a:rPr lang="en-US" baseline="0" dirty="0" smtClean="0"/>
              <a:t> modern infrastructure by thinking</a:t>
            </a:r>
            <a:r>
              <a:rPr lang="en-US" dirty="0" smtClean="0"/>
              <a:t> long term and planning</a:t>
            </a:r>
          </a:p>
          <a:p>
            <a:r>
              <a:rPr lang="en-US" dirty="0" smtClean="0"/>
              <a:t>IS IT POSSIBLE TO DEDICATE 10% OF BERKELEY’S TOTAL BUDGET TO CAPITAL PROJECTS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11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Two main finance</a:t>
            </a:r>
            <a:r>
              <a:rPr lang="en-US" baseline="0" dirty="0" smtClean="0"/>
              <a:t> mechanisms</a:t>
            </a:r>
            <a:endParaRPr lang="en-US" dirty="0" smtClean="0"/>
          </a:p>
          <a:p>
            <a:r>
              <a:rPr lang="en-US" dirty="0" smtClean="0"/>
              <a:t>	GO Bonds ($92M) -&gt;</a:t>
            </a:r>
            <a:r>
              <a:rPr lang="en-US" baseline="0" dirty="0" smtClean="0"/>
              <a:t> interest &amp; principal are paid by a tax on real property – vote – appears on property tax bill</a:t>
            </a:r>
          </a:p>
          <a:p>
            <a:r>
              <a:rPr lang="en-US" baseline="0" dirty="0" smtClean="0"/>
              <a:t>	Revenue Bonds($42M) -&gt; secured by a revenue stream – e.g. parking revenue from garage.</a:t>
            </a:r>
          </a:p>
          <a:p>
            <a:r>
              <a:rPr lang="en-US" dirty="0" smtClean="0"/>
              <a:t>Both - Similar</a:t>
            </a:r>
            <a:r>
              <a:rPr lang="en-US" baseline="0" dirty="0" smtClean="0"/>
              <a:t> to fixed rate mortgages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608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Take</a:t>
            </a:r>
            <a:r>
              <a:rPr lang="en-US" baseline="0" dirty="0" smtClean="0"/>
              <a:t> on debt during low-interest rate periods.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403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Taking</a:t>
            </a:r>
            <a:r>
              <a:rPr lang="en-US" baseline="0" dirty="0" smtClean="0"/>
              <a:t> Advantage of low interest rates, </a:t>
            </a:r>
          </a:p>
          <a:p>
            <a:r>
              <a:rPr lang="en-US" baseline="0" dirty="0" smtClean="0"/>
              <a:t>	the COB refinanced ~$93  million in higher interest rate bonds, lowering the cost to the property owners.</a:t>
            </a:r>
          </a:p>
          <a:p>
            <a:r>
              <a:rPr lang="en-US" baseline="0" dirty="0" smtClean="0"/>
              <a:t>Assessed Property Values doubled in the last 15 years.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1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Little Known</a:t>
            </a:r>
            <a:r>
              <a:rPr lang="en-US" baseline="0" dirty="0" smtClean="0"/>
              <a:t> Fact – COB’s Debt Service Rate has decreased by over 48%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902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While some taxpayers may applaud the City for reducing its taxes, </a:t>
            </a:r>
          </a:p>
          <a:p>
            <a:r>
              <a:rPr lang="en-US" baseline="0" dirty="0" smtClean="0"/>
              <a:t>I believe that the BUSD approach of keeping the Debt service rate ~constant is the better long term approach to financing capital projects.</a:t>
            </a:r>
          </a:p>
          <a:p>
            <a:r>
              <a:rPr lang="en-US" baseline="0" dirty="0" smtClean="0"/>
              <a:t>MEASURE T1 will increase Debt Service Rate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798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Berkeley</a:t>
            </a:r>
            <a:r>
              <a:rPr lang="en-US" baseline="0" dirty="0" smtClean="0"/>
              <a:t> and other East Bay Cities have reached a settlement with the EPA to upgrade their sewer lines to stop releasing raw sewage in the Bay during storms.</a:t>
            </a:r>
          </a:p>
          <a:p>
            <a:r>
              <a:rPr lang="en-US" baseline="0" dirty="0" smtClean="0"/>
              <a:t>During storms the water flow in the sewer lines can be 10 – 15x normal. Overwhelms EBMUD treatment plant.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876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Too little or too much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95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Reduce flooding</a:t>
            </a:r>
            <a:r>
              <a:rPr lang="en-US" baseline="0" dirty="0" smtClean="0"/>
              <a:t> and mitigate drought effects  - GO bond?</a:t>
            </a:r>
          </a:p>
          <a:p>
            <a:r>
              <a:rPr lang="en-US" baseline="0" dirty="0" smtClean="0"/>
              <a:t>slow runoff and recharge aquifers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988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0.5% of sale price can be used to finance seismic improvements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195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</a:t>
            </a:r>
            <a:r>
              <a:rPr lang="en-US" baseline="0" dirty="0" smtClean="0"/>
              <a:t> address drought and flooding will need substantial funding!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7313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achieve Water</a:t>
            </a:r>
            <a:r>
              <a:rPr lang="en-US" baseline="0" dirty="0" smtClean="0"/>
              <a:t> Neutral by 2050 will need a GO Bond.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23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 smtClean="0"/>
              <a:t>Raise</a:t>
            </a:r>
            <a:r>
              <a:rPr lang="en-US" baseline="0" dirty="0" smtClean="0"/>
              <a:t> fees to cover shortfall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Use existing revenue stream to fund a Revenue Bonds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159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42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11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65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198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160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56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53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387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446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2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178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F4A08-C7D9-FD41-BF72-84B36DACBD6E}" type="datetimeFigureOut">
              <a:rPr lang="en-US" smtClean="0"/>
              <a:t>3/20/17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12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emf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4" Type="http://schemas.openxmlformats.org/officeDocument/2006/relationships/image" Target="../media/image19.jpg"/><Relationship Id="rId5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4" Type="http://schemas.openxmlformats.org/officeDocument/2006/relationships/image" Target="../media/image22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Relationship Id="rId3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Relationship Id="rId3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42931"/>
          </a:xfrm>
        </p:spPr>
        <p:txBody>
          <a:bodyPr/>
          <a:lstStyle/>
          <a:p>
            <a:r>
              <a:rPr lang="en-US" smtClean="0"/>
              <a:t> </a:t>
            </a:r>
            <a:r>
              <a:rPr lang="en-US" smtClean="0">
                <a:solidFill>
                  <a:srgbClr val="7030A0"/>
                </a:solidFill>
              </a:rPr>
              <a:t>Infrastructure2050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448594"/>
            <a:ext cx="9144000" cy="1659737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/>
              <a:t>New Infrastructure </a:t>
            </a:r>
          </a:p>
          <a:p>
            <a:r>
              <a:rPr lang="en-US" sz="3600" dirty="0" smtClean="0"/>
              <a:t> </a:t>
            </a:r>
          </a:p>
          <a:p>
            <a:r>
              <a:rPr lang="en-US" sz="3600" dirty="0" smtClean="0"/>
              <a:t>Climate Action Goals                    Resilience Goals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409091" y="5679831"/>
            <a:ext cx="647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John Gage &amp; Gordon Wozniak</a:t>
            </a:r>
          </a:p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March 21, 2017</a:t>
            </a:r>
            <a:endParaRPr lang="en-US" sz="2400" dirty="0">
              <a:solidFill>
                <a:srgbClr val="00B0F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243263" y="3929063"/>
            <a:ext cx="1450181" cy="6121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7093744" y="3879056"/>
            <a:ext cx="1786486" cy="7286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41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Berkeley’s Vision for 2050?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dirty="0" smtClean="0"/>
              <a:t>Carbon Neutral – Climate Action Plan</a:t>
            </a:r>
          </a:p>
          <a:p>
            <a:pPr marL="0" indent="0">
              <a:buNone/>
            </a:pPr>
            <a:r>
              <a:rPr lang="en-US" sz="3000" dirty="0" smtClean="0"/>
              <a:t>Water Neutral, drought &amp; flooding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 smtClean="0">
                <a:solidFill>
                  <a:srgbClr val="FF0000"/>
                </a:solidFill>
              </a:rPr>
              <a:t>Rainwater capture &amp; reuse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 smtClean="0">
                <a:solidFill>
                  <a:srgbClr val="FF0000"/>
                </a:solidFill>
              </a:rPr>
              <a:t>Permeable surfaces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 smtClean="0">
                <a:solidFill>
                  <a:srgbClr val="FF0000"/>
                </a:solidFill>
              </a:rPr>
              <a:t>Grey water</a:t>
            </a:r>
            <a:endParaRPr lang="en-US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000" dirty="0" smtClean="0"/>
              <a:t>Fiscally sustainable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 smtClean="0">
                <a:solidFill>
                  <a:srgbClr val="FF0000"/>
                </a:solidFill>
              </a:rPr>
              <a:t>Durable </a:t>
            </a:r>
            <a:r>
              <a:rPr lang="en-US" sz="2600" dirty="0">
                <a:solidFill>
                  <a:srgbClr val="FF0000"/>
                </a:solidFill>
              </a:rPr>
              <a:t>– lower maintenance </a:t>
            </a:r>
            <a:r>
              <a:rPr lang="en-US" sz="2600" dirty="0" smtClean="0">
                <a:solidFill>
                  <a:srgbClr val="FF0000"/>
                </a:solidFill>
              </a:rPr>
              <a:t>costs</a:t>
            </a:r>
          </a:p>
          <a:p>
            <a:pPr lvl="2"/>
            <a:r>
              <a:rPr lang="en-US" sz="2200" dirty="0" smtClean="0">
                <a:solidFill>
                  <a:srgbClr val="7030A0"/>
                </a:solidFill>
              </a:rPr>
              <a:t>E.g. LED street lights</a:t>
            </a:r>
          </a:p>
          <a:p>
            <a:pPr lvl="2"/>
            <a:r>
              <a:rPr lang="en-US" sz="2200" dirty="0" smtClean="0">
                <a:solidFill>
                  <a:srgbClr val="7030A0"/>
                </a:solidFill>
              </a:rPr>
              <a:t>E.g. Branch libraries seismic/energy upgrades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 smtClean="0">
                <a:solidFill>
                  <a:srgbClr val="FF0000"/>
                </a:solidFill>
              </a:rPr>
              <a:t>Infrastructure replacement fund</a:t>
            </a:r>
            <a:endParaRPr lang="en-US" sz="22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sz="3000" dirty="0"/>
              <a:t>Resilient and Beautiful </a:t>
            </a:r>
            <a:r>
              <a:rPr lang="en-US" sz="3000" dirty="0" smtClean="0"/>
              <a:t>City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Undergrounding &amp; fiber optics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Parks &amp; greenways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Fishing pier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1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80783" y="4254039"/>
            <a:ext cx="46595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Berkeley Infrastructure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800" dirty="0" smtClean="0"/>
              <a:t>No Goal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800" dirty="0" smtClean="0"/>
              <a:t>No Plan</a:t>
            </a:r>
          </a:p>
          <a:p>
            <a:pPr marL="1428750" lvl="2" indent="-514350">
              <a:buFont typeface="+mj-lt"/>
              <a:buAutoNum type="arabicPeriod"/>
            </a:pPr>
            <a:r>
              <a:rPr lang="en-US" sz="2400" dirty="0" smtClean="0"/>
              <a:t>Measure T1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0783" y="430306"/>
            <a:ext cx="46752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Climate Action 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800" dirty="0" smtClean="0"/>
              <a:t>2050 Go</a:t>
            </a:r>
            <a:r>
              <a:rPr lang="en-US" sz="3200" dirty="0" smtClean="0"/>
              <a:t>al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400" dirty="0" smtClean="0"/>
              <a:t>Reduce GHGs by 80%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800" dirty="0" smtClean="0"/>
              <a:t>Progress</a:t>
            </a:r>
            <a:endParaRPr lang="en-US" sz="2800" dirty="0"/>
          </a:p>
          <a:p>
            <a:pPr marL="1371600" lvl="2" indent="-457200">
              <a:buFont typeface="+mj-lt"/>
              <a:buAutoNum type="arabicPeriod"/>
            </a:pPr>
            <a:r>
              <a:rPr lang="en-US" sz="2400" dirty="0" smtClean="0"/>
              <a:t>Limited Funding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190" y="3607340"/>
            <a:ext cx="4948372" cy="32506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105" y="128425"/>
            <a:ext cx="3044041" cy="334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445001" y="4917803"/>
            <a:ext cx="1384302" cy="136071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T1</a:t>
            </a:r>
          </a:p>
          <a:p>
            <a:pPr algn="ctr"/>
            <a:r>
              <a:rPr lang="en-US" dirty="0" smtClean="0"/>
              <a:t>$100M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70114" y="3846285"/>
            <a:ext cx="3345543" cy="282302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COB Identified Capital Needs</a:t>
            </a:r>
          </a:p>
          <a:p>
            <a:pPr algn="ctr"/>
            <a:r>
              <a:rPr lang="en-US" dirty="0" smtClean="0"/>
              <a:t>~$400M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296079" y="1026159"/>
            <a:ext cx="4464845" cy="32889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Undergrounding Utilities</a:t>
            </a:r>
          </a:p>
          <a:p>
            <a:pPr algn="ctr"/>
            <a:r>
              <a:rPr lang="en-US" dirty="0" smtClean="0"/>
              <a:t>$740M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78971" y="1367971"/>
            <a:ext cx="2663371" cy="21553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Flooding &amp; Drought</a:t>
            </a:r>
          </a:p>
          <a:p>
            <a:pPr algn="ctr"/>
            <a:r>
              <a:rPr lang="en-US" dirty="0" smtClean="0"/>
              <a:t>&gt;$200M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8072718" y="4484189"/>
            <a:ext cx="2728686" cy="222794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Resilience</a:t>
            </a:r>
          </a:p>
          <a:p>
            <a:pPr algn="ctr"/>
            <a:r>
              <a:rPr lang="en-US" dirty="0" smtClean="0"/>
              <a:t>&gt;$200 M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28800" y="134471"/>
            <a:ext cx="682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INFRASTRUCTURE NEEDS</a:t>
            </a:r>
          </a:p>
          <a:p>
            <a:pPr algn="ctr"/>
            <a:r>
              <a:rPr lang="en-US" sz="4000" dirty="0" smtClean="0"/>
              <a:t>&gt; $1 Billion</a:t>
            </a:r>
            <a:endParaRPr lang="en-US" sz="4000" dirty="0"/>
          </a:p>
        </p:txBody>
      </p:sp>
      <p:sp>
        <p:nvSpPr>
          <p:cNvPr id="10" name="Oval 9"/>
          <p:cNvSpPr/>
          <p:nvPr/>
        </p:nvSpPr>
        <p:spPr>
          <a:xfrm>
            <a:off x="3974192" y="1498757"/>
            <a:ext cx="2198915" cy="16981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Transportation</a:t>
            </a:r>
          </a:p>
          <a:p>
            <a:pPr algn="ctr"/>
            <a:r>
              <a:rPr lang="en-US" dirty="0" smtClean="0"/>
              <a:t>&gt;$200 M</a:t>
            </a:r>
            <a:endParaRPr lang="en-US" dirty="0"/>
          </a:p>
        </p:txBody>
      </p:sp>
      <p:sp>
        <p:nvSpPr>
          <p:cNvPr id="2" name="Oval 1"/>
          <p:cNvSpPr/>
          <p:nvPr/>
        </p:nvSpPr>
        <p:spPr>
          <a:xfrm>
            <a:off x="4445001" y="3542262"/>
            <a:ext cx="1320800" cy="94192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Parking  $36M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14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8" t="9403" r="7852" b="10162"/>
          <a:stretch/>
        </p:blipFill>
        <p:spPr>
          <a:xfrm>
            <a:off x="1389850" y="177210"/>
            <a:ext cx="8746522" cy="64130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51721" y="6315740"/>
            <a:ext cx="1259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mtClean="0"/>
              <a:t>Fiscal Year</a:t>
            </a:r>
            <a:endParaRPr lang="en-US" sz="200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7608094" y="3021806"/>
            <a:ext cx="28575" cy="27289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79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963161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How Does Berkeley Finance Capital Projects?</a:t>
            </a:r>
            <a:endParaRPr lang="en-US" sz="4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264518" y="1681163"/>
            <a:ext cx="5733058" cy="513397"/>
          </a:xfrm>
        </p:spPr>
        <p:txBody>
          <a:bodyPr>
            <a:noAutofit/>
          </a:bodyPr>
          <a:lstStyle/>
          <a:p>
            <a:pPr algn="ctr"/>
            <a:r>
              <a:rPr lang="en-US" dirty="0" smtClean="0"/>
              <a:t>General Obligation Bonds – Tax on Property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513397"/>
          </a:xfrm>
        </p:spPr>
        <p:txBody>
          <a:bodyPr/>
          <a:lstStyle/>
          <a:p>
            <a:pPr algn="ctr"/>
            <a:r>
              <a:rPr lang="en-US" dirty="0" smtClean="0"/>
              <a:t>Revenue Bonds – revenue stream</a:t>
            </a:r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913" y="2505076"/>
            <a:ext cx="5015075" cy="3951706"/>
          </a:xfrm>
        </p:spPr>
      </p:pic>
      <p:pic>
        <p:nvPicPr>
          <p:cNvPr id="15" name="Content Placeholder 1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7" y="2505076"/>
            <a:ext cx="5929039" cy="3951704"/>
          </a:xfrm>
        </p:spPr>
      </p:pic>
    </p:spTree>
    <p:extLst>
      <p:ext uri="{BB962C8B-B14F-4D97-AF65-F5344CB8AC3E}">
        <p14:creationId xmlns:p14="http://schemas.microsoft.com/office/powerpoint/2010/main" val="36742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4575"/>
          </a:xfrm>
        </p:spPr>
        <p:txBody>
          <a:bodyPr/>
          <a:lstStyle/>
          <a:p>
            <a:pPr algn="ctr"/>
            <a:r>
              <a:rPr lang="en-US" dirty="0" smtClean="0"/>
              <a:t>To Bond or Not to Bond?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2" y="1587500"/>
            <a:ext cx="11865257" cy="4787899"/>
          </a:xfrm>
        </p:spPr>
      </p:pic>
    </p:spTree>
    <p:extLst>
      <p:ext uri="{BB962C8B-B14F-4D97-AF65-F5344CB8AC3E}">
        <p14:creationId xmlns:p14="http://schemas.microsoft.com/office/powerpoint/2010/main" val="197144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196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/>
              <a:t>From 2000 – 2016, Berkeley issued $62 Million in New Bonds </a:t>
            </a:r>
            <a:br>
              <a:rPr lang="en-US" sz="3600" dirty="0" smtClean="0"/>
            </a:br>
            <a:r>
              <a:rPr lang="en-US" sz="3600" dirty="0" smtClean="0">
                <a:solidFill>
                  <a:srgbClr val="7030A0"/>
                </a:solidFill>
              </a:rPr>
              <a:t>Did its Debt Service Tax Rate go up or down?</a:t>
            </a:r>
            <a:endParaRPr lang="en-US" sz="3600" dirty="0">
              <a:solidFill>
                <a:srgbClr val="7030A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" t="11524" r="4117" b="1324"/>
          <a:stretch/>
        </p:blipFill>
        <p:spPr>
          <a:xfrm>
            <a:off x="228600" y="1896534"/>
            <a:ext cx="5706902" cy="37084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0" t="13081" r="7645" b="14460"/>
          <a:stretch/>
        </p:blipFill>
        <p:spPr>
          <a:xfrm>
            <a:off x="6079067" y="1896534"/>
            <a:ext cx="5969000" cy="3969911"/>
          </a:xfrm>
        </p:spPr>
      </p:pic>
    </p:spTree>
    <p:extLst>
      <p:ext uri="{BB962C8B-B14F-4D97-AF65-F5344CB8AC3E}">
        <p14:creationId xmlns:p14="http://schemas.microsoft.com/office/powerpoint/2010/main" val="210879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9013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Comparison Taxes and Tax Rates for 2000/1 to 2016/17</a:t>
            </a:r>
            <a:br>
              <a:rPr lang="en-US" sz="4000" dirty="0" smtClean="0"/>
            </a:br>
            <a:r>
              <a:rPr lang="en-US" sz="4000" dirty="0" smtClean="0"/>
              <a:t>(141 Parkside Drive)</a:t>
            </a:r>
            <a:endParaRPr lang="en-US" sz="4000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27183"/>
              </p:ext>
            </p:extLst>
          </p:nvPr>
        </p:nvGraphicFramePr>
        <p:xfrm>
          <a:off x="838200" y="2208180"/>
          <a:ext cx="10515600" cy="3697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/>
                <a:gridCol w="1752600"/>
                <a:gridCol w="1752600"/>
                <a:gridCol w="1752600"/>
                <a:gridCol w="1752600"/>
                <a:gridCol w="1752600"/>
              </a:tblGrid>
              <a:tr h="1232790">
                <a:tc>
                  <a:txBody>
                    <a:bodyPr/>
                    <a:lstStyle/>
                    <a:p>
                      <a:r>
                        <a:rPr lang="en-US" sz="2400" smtClean="0"/>
                        <a:t>Year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Countywide</a:t>
                      </a:r>
                      <a:r>
                        <a:rPr lang="en-US" sz="2400" baseline="0" smtClean="0"/>
                        <a:t> </a:t>
                      </a:r>
                      <a:r>
                        <a:rPr lang="en-US" sz="2400" smtClean="0"/>
                        <a:t>Property</a:t>
                      </a:r>
                      <a:r>
                        <a:rPr lang="en-US" sz="2400" baseline="0" smtClean="0"/>
                        <a:t> Tax based on AV</a:t>
                      </a:r>
                      <a:r>
                        <a:rPr lang="en-US" sz="2400" smtClean="0"/>
                        <a:t> ($)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COB Tax Rate</a:t>
                      </a:r>
                    </a:p>
                    <a:p>
                      <a:r>
                        <a:rPr lang="en-US" sz="2400" smtClean="0"/>
                        <a:t>(%)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COB Tax Amount ($)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BUSD Tax Rate</a:t>
                      </a:r>
                    </a:p>
                    <a:p>
                      <a:r>
                        <a:rPr lang="en-US" sz="2400" smtClean="0"/>
                        <a:t>(%)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BUSD</a:t>
                      </a:r>
                      <a:r>
                        <a:rPr lang="en-US" sz="2400" baseline="0" smtClean="0"/>
                        <a:t> Tax Amount ($)</a:t>
                      </a:r>
                      <a:endParaRPr lang="en-US" sz="240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smtClean="0"/>
                        <a:t>2000/1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$5,369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0.0867%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$465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0.1250%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$671</a:t>
                      </a:r>
                      <a:endParaRPr lang="en-US" sz="240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smtClean="0"/>
                        <a:t>2016/17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$6,991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0.0445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00B050"/>
                          </a:solidFill>
                        </a:rPr>
                        <a:t>$311</a:t>
                      </a:r>
                      <a:endParaRPr lang="en-US" sz="2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0.1327%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$927</a:t>
                      </a:r>
                      <a:endParaRPr lang="en-US" sz="240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smtClean="0"/>
                        <a:t>% Change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+30.2%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00B050"/>
                          </a:solidFill>
                        </a:rPr>
                        <a:t>-48.7%</a:t>
                      </a:r>
                      <a:endParaRPr lang="en-US" sz="2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00B050"/>
                          </a:solidFill>
                        </a:rPr>
                        <a:t>-33.1%</a:t>
                      </a:r>
                      <a:endParaRPr lang="en-US" sz="2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+6.2%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+38.2%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4341091" y="3749964"/>
            <a:ext cx="1477818" cy="20815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62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2" t="13087" r="11465" b="13325"/>
          <a:stretch/>
        </p:blipFill>
        <p:spPr>
          <a:xfrm>
            <a:off x="1459587" y="203201"/>
            <a:ext cx="9157614" cy="645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Annual Berkeley Property Taxes: FYs2011 -17</a:t>
            </a:r>
            <a:br>
              <a:rPr lang="en-US" dirty="0" smtClean="0"/>
            </a:br>
            <a:r>
              <a:rPr lang="en-US" sz="3600" dirty="0" smtClean="0"/>
              <a:t>(average assessed value – 1900 ft2)</a:t>
            </a:r>
            <a:endParaRPr lang="en-US" sz="36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99" y="1825624"/>
            <a:ext cx="10421601" cy="4842691"/>
          </a:xfrm>
        </p:spPr>
      </p:pic>
    </p:spTree>
    <p:extLst>
      <p:ext uri="{BB962C8B-B14F-4D97-AF65-F5344CB8AC3E}">
        <p14:creationId xmlns:p14="http://schemas.microsoft.com/office/powerpoint/2010/main" val="94659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83" y="459239"/>
            <a:ext cx="8777578" cy="6398761"/>
          </a:xfrm>
        </p:spPr>
      </p:pic>
      <p:sp>
        <p:nvSpPr>
          <p:cNvPr id="5" name="Rectangle 4"/>
          <p:cNvSpPr/>
          <p:nvPr/>
        </p:nvSpPr>
        <p:spPr>
          <a:xfrm>
            <a:off x="5837914" y="2174350"/>
            <a:ext cx="906780" cy="3733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696818" y="129663"/>
            <a:ext cx="637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8AD8"/>
                </a:solidFill>
              </a:rPr>
              <a:t>Debt Service is 2% of Total Budget</a:t>
            </a:r>
            <a:endParaRPr lang="en-US" sz="3200" dirty="0">
              <a:solidFill>
                <a:srgbClr val="FF8AD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85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9" b="27425"/>
          <a:stretch/>
        </p:blipFill>
        <p:spPr>
          <a:xfrm>
            <a:off x="1309816" y="733989"/>
            <a:ext cx="8521670" cy="59880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7568" y="255373"/>
            <a:ext cx="778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Berkeley, Sewage and San Francisco Bay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2810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 idx="4294967295"/>
          </p:nvPr>
        </p:nvSpPr>
        <p:spPr>
          <a:xfrm>
            <a:off x="5193108" y="1685365"/>
            <a:ext cx="6135292" cy="635746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7030A0"/>
                </a:solidFill>
              </a:rPr>
              <a:t>Berkeley Violates Clean Water Act </a:t>
            </a:r>
            <a:endParaRPr lang="en-US" sz="3200" dirty="0">
              <a:solidFill>
                <a:srgbClr val="7030A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99" y="243897"/>
            <a:ext cx="4989909" cy="623310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029200" y="2510119"/>
            <a:ext cx="68834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2014 – Consent Decree requires COB</a:t>
            </a:r>
          </a:p>
          <a:p>
            <a:pPr lvl="1"/>
            <a:r>
              <a:rPr lang="en-US" sz="2400" dirty="0"/>
              <a:t>Reduce inflow and infiltration</a:t>
            </a:r>
          </a:p>
          <a:p>
            <a:pPr lvl="1"/>
            <a:r>
              <a:rPr lang="en-US" sz="2400" dirty="0"/>
              <a:t>Reduce sanitary sewer overflows</a:t>
            </a:r>
          </a:p>
          <a:p>
            <a:pPr lvl="1"/>
            <a:r>
              <a:rPr lang="en-US" sz="2400" dirty="0"/>
              <a:t>Repair and replace aging sewer pipelines</a:t>
            </a:r>
          </a:p>
          <a:p>
            <a:pPr lvl="1"/>
            <a:endParaRPr lang="en-US" sz="2400" dirty="0"/>
          </a:p>
          <a:p>
            <a:r>
              <a:rPr lang="en-US" sz="2400" dirty="0"/>
              <a:t>2026</a:t>
            </a:r>
          </a:p>
          <a:p>
            <a:pPr lvl="1"/>
            <a:r>
              <a:rPr lang="en-US" sz="2400" dirty="0"/>
              <a:t>Replace 50 miles of sewer </a:t>
            </a:r>
            <a:r>
              <a:rPr lang="en-US" sz="2400" dirty="0" smtClean="0"/>
              <a:t>pipeline -&gt; </a:t>
            </a:r>
            <a:r>
              <a:rPr lang="en-US" sz="2400" dirty="0" smtClean="0">
                <a:solidFill>
                  <a:srgbClr val="FF0000"/>
                </a:solidFill>
              </a:rPr>
              <a:t>$100M</a:t>
            </a:r>
            <a:endParaRPr lang="en-US" sz="2400" dirty="0">
              <a:solidFill>
                <a:srgbClr val="FF0000"/>
              </a:solidFill>
            </a:endParaRPr>
          </a:p>
          <a:p>
            <a:pPr lvl="1"/>
            <a:r>
              <a:rPr lang="en-US" sz="2400" dirty="0"/>
              <a:t>Replace all noncompliant manholes</a:t>
            </a:r>
          </a:p>
          <a:p>
            <a:pPr lvl="1"/>
            <a:r>
              <a:rPr lang="en-US" sz="2400" dirty="0"/>
              <a:t>Perform </a:t>
            </a:r>
            <a:r>
              <a:rPr lang="en-US" sz="2400" dirty="0" smtClean="0"/>
              <a:t>annual </a:t>
            </a:r>
            <a:r>
              <a:rPr lang="en-US" sz="2400" dirty="0"/>
              <a:t>assessment on 25 miles </a:t>
            </a:r>
            <a:r>
              <a:rPr lang="en-US" sz="2400" dirty="0" smtClean="0"/>
              <a:t>of sewers </a:t>
            </a:r>
            <a:endParaRPr lang="en-US" sz="2400" dirty="0"/>
          </a:p>
          <a:p>
            <a:pPr lvl="1"/>
            <a:r>
              <a:rPr lang="en-US" sz="2400" dirty="0" smtClean="0"/>
              <a:t>Increase </a:t>
            </a:r>
            <a:r>
              <a:rPr lang="en-US" sz="2400" dirty="0"/>
              <a:t>maintenance activities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042212" y="493059"/>
            <a:ext cx="4186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REVENUE BONDS?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5720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51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COB Proposed: Sanitary Sewer Capital Spending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5" y="1468877"/>
            <a:ext cx="5972375" cy="4786008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199" y="1468877"/>
            <a:ext cx="5617723" cy="470808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Capital Project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sz="2400" dirty="0" smtClean="0"/>
              <a:t>~4 miles/</a:t>
            </a:r>
            <a:r>
              <a:rPr lang="en-US" sz="2400" dirty="0" err="1" smtClean="0"/>
              <a:t>yr</a:t>
            </a:r>
            <a:r>
              <a:rPr lang="en-US" sz="2400" dirty="0" smtClean="0"/>
              <a:t> of pipeline replacement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Fund with $100M Revenue bond – similar to new parking garage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Use sewer fee increase to pay bonds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Benefits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complete project in 5 vs 10 years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Less pollution in SF Bay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Lower maintenance costs?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Lower peak sewer fees?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050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/>
              <a:t>California Water Cycle</a:t>
            </a:r>
            <a:endParaRPr lang="en-US" sz="48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56059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Drought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50897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Rain Dance</a:t>
            </a:r>
            <a:endParaRPr lang="en-US" sz="2800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6" y="2505075"/>
            <a:ext cx="5642599" cy="3684588"/>
          </a:xfrm>
        </p:spPr>
      </p:pic>
      <p:pic>
        <p:nvPicPr>
          <p:cNvPr id="3" name="Content Placeholder 2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723" y="2505074"/>
            <a:ext cx="5263699" cy="3684589"/>
          </a:xfrm>
        </p:spPr>
      </p:pic>
    </p:spTree>
    <p:extLst>
      <p:ext uri="{BB962C8B-B14F-4D97-AF65-F5344CB8AC3E}">
        <p14:creationId xmlns:p14="http://schemas.microsoft.com/office/powerpoint/2010/main" val="168658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7" y="3812177"/>
            <a:ext cx="3839270" cy="28794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989" y="920844"/>
            <a:ext cx="3622765" cy="27170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616" y="968039"/>
            <a:ext cx="4598127" cy="26698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3" y="3812177"/>
            <a:ext cx="3875314" cy="29064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63336" y="209006"/>
            <a:ext cx="775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/>
              <a:t>Flooding in Berkeley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0078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5924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Permeable Surfaces: Reduce Flooding</a:t>
            </a:r>
            <a:endParaRPr lang="en-US" sz="4000" dirty="0">
              <a:solidFill>
                <a:srgbClr val="00B0F0"/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92951" y="1919360"/>
            <a:ext cx="5161081" cy="3870810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40" y="1125602"/>
            <a:ext cx="5133858" cy="5471120"/>
          </a:xfrm>
        </p:spPr>
      </p:pic>
    </p:spTree>
    <p:extLst>
      <p:ext uri="{BB962C8B-B14F-4D97-AF65-F5344CB8AC3E}">
        <p14:creationId xmlns:p14="http://schemas.microsoft.com/office/powerpoint/2010/main" val="76617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" y="1090022"/>
            <a:ext cx="6467203" cy="52435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29" y="276254"/>
            <a:ext cx="4759960" cy="63466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5393" y="365760"/>
            <a:ext cx="6043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/>
              <a:t>Rainwater Capture and Reuse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88007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787400" y="622300"/>
            <a:ext cx="10002838" cy="54673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7030A0"/>
                </a:solidFill>
              </a:rPr>
              <a:t>Seismic Rebate – 1992 Transfer Tax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Very Successful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dirty="0" smtClean="0"/>
              <a:t>Over 60% of private residences have participated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dirty="0" smtClean="0"/>
              <a:t>Number of participates is declining</a:t>
            </a:r>
          </a:p>
          <a:p>
            <a:pPr marL="914400" lvl="1" indent="-457200">
              <a:buFont typeface="Arial" charset="0"/>
              <a:buChar char="•"/>
            </a:pPr>
            <a:endParaRPr lang="en-US" dirty="0" smtClean="0"/>
          </a:p>
          <a:p>
            <a:pPr marL="0" indent="0">
              <a:buNone/>
            </a:pPr>
            <a:r>
              <a:rPr lang="en-US" sz="2800" dirty="0" smtClean="0">
                <a:solidFill>
                  <a:srgbClr val="0070C0"/>
                </a:solidFill>
              </a:rPr>
              <a:t>Expand Rebate </a:t>
            </a:r>
            <a:r>
              <a:rPr lang="en-US" sz="2800" dirty="0" smtClean="0"/>
              <a:t>to include Climate and Water Goals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/>
              <a:t>	</a:t>
            </a:r>
            <a:r>
              <a:rPr lang="en-US" sz="2400" dirty="0" smtClean="0"/>
              <a:t>energy efficiency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	</a:t>
            </a:r>
            <a:r>
              <a:rPr lang="en-US" sz="2400" dirty="0" smtClean="0"/>
              <a:t>solar power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	</a:t>
            </a:r>
            <a:r>
              <a:rPr lang="en-US" sz="2400" dirty="0" smtClean="0"/>
              <a:t>water conservation</a:t>
            </a:r>
            <a:r>
              <a:rPr lang="en-US" dirty="0" smtClean="0"/>
              <a:t>, rain</a:t>
            </a:r>
            <a:r>
              <a:rPr lang="en-US" sz="2400" dirty="0" smtClean="0"/>
              <a:t>water capture</a:t>
            </a:r>
            <a:r>
              <a:rPr lang="en-US" sz="2400" dirty="0"/>
              <a:t> </a:t>
            </a:r>
            <a:r>
              <a:rPr lang="en-US" sz="2400" dirty="0" smtClean="0"/>
              <a:t>&amp; reuse</a:t>
            </a:r>
          </a:p>
          <a:p>
            <a:pPr marL="800100" lvl="1" indent="-342900">
              <a:buFont typeface="Arial" charset="0"/>
              <a:buChar char="•"/>
            </a:pPr>
            <a:endParaRPr lang="en-US" sz="2400" dirty="0" smtClean="0"/>
          </a:p>
          <a:p>
            <a:pPr marL="0" indent="0">
              <a:buNone/>
            </a:pPr>
            <a:r>
              <a:rPr lang="en-US" dirty="0" smtClean="0"/>
              <a:t>Requires Ballot Measure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No tax increase</a:t>
            </a:r>
          </a:p>
        </p:txBody>
      </p:sp>
    </p:spTree>
    <p:extLst>
      <p:ext uri="{BB962C8B-B14F-4D97-AF65-F5344CB8AC3E}">
        <p14:creationId xmlns:p14="http://schemas.microsoft.com/office/powerpoint/2010/main" val="6966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892" y="1402080"/>
            <a:ext cx="507839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Slow down runoff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Permeable Surfaces</a:t>
            </a:r>
            <a:endParaRPr lang="en-US" sz="2400" dirty="0"/>
          </a:p>
          <a:p>
            <a:pPr marL="742950" lvl="1" indent="-285750">
              <a:buFont typeface="Arial" charset="0"/>
              <a:buChar char="•"/>
            </a:pPr>
            <a:r>
              <a:rPr lang="en-US" sz="2400" dirty="0"/>
              <a:t>Water retention and capture systems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Water conservation Incentives</a:t>
            </a:r>
            <a:endParaRPr lang="en-US" sz="2400" dirty="0">
              <a:solidFill>
                <a:srgbClr val="7030A0"/>
              </a:solidFill>
            </a:endParaRP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79269" y="444137"/>
            <a:ext cx="7041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70C0"/>
                </a:solidFill>
              </a:rPr>
              <a:t>Drought/Flooding – Special GO Bond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0892" y="3700732"/>
            <a:ext cx="774085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7030A0"/>
                </a:solidFill>
              </a:rPr>
              <a:t>EBMUD</a:t>
            </a:r>
          </a:p>
          <a:p>
            <a:pPr marL="800100" lvl="1" indent="-342900">
              <a:buFont typeface="Courier New" charset="0"/>
              <a:buChar char="o"/>
            </a:pPr>
            <a:r>
              <a:rPr lang="en-US" sz="2400" dirty="0" smtClean="0"/>
              <a:t>Incentives to capture and reuse rainwater</a:t>
            </a:r>
            <a:endParaRPr lang="en-US" sz="2400" dirty="0"/>
          </a:p>
          <a:p>
            <a:pPr marL="1257300" lvl="2" indent="-342900">
              <a:buFont typeface="Wingdings" charset="2"/>
              <a:buChar char="§"/>
            </a:pPr>
            <a:r>
              <a:rPr lang="en-US" sz="2000" dirty="0" smtClean="0"/>
              <a:t>E.g. solar and recycling incentives</a:t>
            </a:r>
          </a:p>
          <a:p>
            <a:r>
              <a:rPr lang="en-US" sz="2800" dirty="0" smtClean="0">
                <a:solidFill>
                  <a:srgbClr val="7030A0"/>
                </a:solidFill>
              </a:rPr>
              <a:t>Berkeley</a:t>
            </a:r>
            <a:endParaRPr lang="en-US" sz="2800" dirty="0">
              <a:solidFill>
                <a:srgbClr val="7030A0"/>
              </a:solidFill>
            </a:endParaRPr>
          </a:p>
          <a:p>
            <a:pPr marL="800100" lvl="1" indent="-342900">
              <a:buFont typeface="Courier New" charset="0"/>
              <a:buChar char="o"/>
            </a:pPr>
            <a:r>
              <a:rPr lang="en-US" sz="2400" dirty="0"/>
              <a:t>New multiunit buildings </a:t>
            </a:r>
          </a:p>
          <a:p>
            <a:pPr marL="1257300" lvl="2" indent="-342900">
              <a:buFont typeface="Wingdings" charset="2"/>
              <a:buChar char="§"/>
            </a:pPr>
            <a:r>
              <a:rPr lang="en-US" sz="2000" dirty="0" smtClean="0"/>
              <a:t>require </a:t>
            </a:r>
            <a:r>
              <a:rPr lang="en-US" sz="2000" dirty="0"/>
              <a:t>onsite storm water capture &amp; </a:t>
            </a:r>
            <a:r>
              <a:rPr lang="en-US" sz="2000" dirty="0" smtClean="0"/>
              <a:t>storage</a:t>
            </a:r>
            <a:endParaRPr lang="en-US" sz="2000" dirty="0">
              <a:solidFill>
                <a:srgbClr val="7030A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27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471049"/>
          </a:xfrm>
        </p:spPr>
        <p:txBody>
          <a:bodyPr>
            <a:noAutofit/>
          </a:bodyPr>
          <a:lstStyle/>
          <a:p>
            <a:pPr algn="ctr"/>
            <a:r>
              <a:rPr lang="en-US" sz="3600" smtClean="0"/>
              <a:t>Permeable Surfaces </a:t>
            </a:r>
            <a:br>
              <a:rPr lang="en-US" sz="3600" smtClean="0"/>
            </a:br>
            <a:r>
              <a:rPr lang="en-US" sz="3600" smtClean="0"/>
              <a:t>and </a:t>
            </a:r>
            <a:br>
              <a:rPr lang="en-US" sz="3600" smtClean="0"/>
            </a:br>
            <a:r>
              <a:rPr lang="en-US" sz="3600" smtClean="0"/>
              <a:t>Rainwater Retention &amp; Reuse</a:t>
            </a:r>
            <a:endParaRPr lang="en-US" sz="360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839788" y="1836174"/>
            <a:ext cx="5157787" cy="523568"/>
          </a:xfrm>
        </p:spPr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Berkeley 2016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172200" y="1836174"/>
            <a:ext cx="5183188" cy="523567"/>
          </a:xfrm>
        </p:spPr>
        <p:txBody>
          <a:bodyPr/>
          <a:lstStyle/>
          <a:p>
            <a:pPr algn="ctr"/>
            <a:r>
              <a:rPr lang="en-US" smtClean="0">
                <a:solidFill>
                  <a:srgbClr val="00B050"/>
                </a:solidFill>
              </a:rPr>
              <a:t>Berkeley 2050</a:t>
            </a:r>
            <a:endParaRPr lang="en-US">
              <a:solidFill>
                <a:srgbClr val="00B05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211" y="2505075"/>
            <a:ext cx="5137165" cy="3684588"/>
          </a:xfrm>
        </p:spPr>
      </p:pic>
    </p:spTree>
    <p:extLst>
      <p:ext uri="{BB962C8B-B14F-4D97-AF65-F5344CB8AC3E}">
        <p14:creationId xmlns:p14="http://schemas.microsoft.com/office/powerpoint/2010/main" val="1593780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30 Year Capital Financing Plan</a:t>
            </a:r>
            <a:br>
              <a:rPr lang="en-US" dirty="0" smtClean="0"/>
            </a:br>
            <a:r>
              <a:rPr lang="en-US" dirty="0" smtClean="0">
                <a:solidFill>
                  <a:srgbClr val="7030A0"/>
                </a:solidFill>
              </a:rPr>
              <a:t>(</a:t>
            </a:r>
            <a:r>
              <a:rPr lang="en-US" sz="3200" dirty="0" smtClean="0">
                <a:solidFill>
                  <a:srgbClr val="7030A0"/>
                </a:solidFill>
              </a:rPr>
              <a:t>$33M x 30 </a:t>
            </a:r>
            <a:r>
              <a:rPr lang="en-US" sz="3200" dirty="0" err="1" smtClean="0">
                <a:solidFill>
                  <a:srgbClr val="7030A0"/>
                </a:solidFill>
              </a:rPr>
              <a:t>yrs</a:t>
            </a:r>
            <a:r>
              <a:rPr lang="en-US" sz="3200" dirty="0" smtClean="0">
                <a:solidFill>
                  <a:srgbClr val="7030A0"/>
                </a:solidFill>
              </a:rPr>
              <a:t> = $1 Billion)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GO Bonds</a:t>
            </a:r>
          </a:p>
          <a:p>
            <a:pPr lvl="1"/>
            <a:r>
              <a:rPr lang="en-US" dirty="0" smtClean="0"/>
              <a:t>Assessed Values </a:t>
            </a:r>
            <a:r>
              <a:rPr lang="en-US" dirty="0" smtClean="0">
                <a:sym typeface="Wingdings"/>
              </a:rPr>
              <a:t> x4  - </a:t>
            </a:r>
            <a:r>
              <a:rPr lang="en-US" dirty="0" smtClean="0">
                <a:solidFill>
                  <a:srgbClr val="7030A0"/>
                </a:solidFill>
                <a:sym typeface="Wingdings"/>
              </a:rPr>
              <a:t>Measure T1</a:t>
            </a:r>
          </a:p>
          <a:p>
            <a:pPr lvl="1"/>
            <a:r>
              <a:rPr lang="en-US" dirty="0" smtClean="0"/>
              <a:t>Ask Voter to set Debt-</a:t>
            </a:r>
            <a:r>
              <a:rPr lang="en-US" dirty="0"/>
              <a:t>S</a:t>
            </a:r>
            <a:r>
              <a:rPr lang="en-US" dirty="0" smtClean="0"/>
              <a:t>ervice </a:t>
            </a:r>
            <a:r>
              <a:rPr lang="en-US" dirty="0"/>
              <a:t>R</a:t>
            </a:r>
            <a:r>
              <a:rPr lang="en-US" dirty="0" smtClean="0"/>
              <a:t>ate at FY2000 value of 0.0867%</a:t>
            </a:r>
          </a:p>
          <a:p>
            <a:pPr lvl="1"/>
            <a:r>
              <a:rPr lang="en-US" dirty="0" smtClean="0">
                <a:solidFill>
                  <a:srgbClr val="00B050"/>
                </a:solidFill>
              </a:rPr>
              <a:t>Drought/Flooding Bond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Revenue Bonds</a:t>
            </a:r>
          </a:p>
          <a:p>
            <a:pPr lvl="1"/>
            <a:r>
              <a:rPr lang="en-US" dirty="0" smtClean="0"/>
              <a:t>Use $</a:t>
            </a:r>
            <a:r>
              <a:rPr lang="en-US" dirty="0"/>
              <a:t>5</a:t>
            </a:r>
            <a:r>
              <a:rPr lang="en-US" dirty="0" smtClean="0"/>
              <a:t>M capital steam in sewer fund to issue Revenue bonds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UUT increase by 2.5% to 10%</a:t>
            </a:r>
          </a:p>
          <a:p>
            <a:pPr lvl="1"/>
            <a:r>
              <a:rPr lang="en-US" dirty="0" smtClean="0"/>
              <a:t>Use $4.7M increase to fund revenue bonds for undergrounding collectors &amp; arterials</a:t>
            </a:r>
          </a:p>
          <a:p>
            <a:pPr lvl="1"/>
            <a:r>
              <a:rPr lang="en-US" dirty="0" smtClean="0"/>
              <a:t>Dedicate 1/3 of current UUT to undergrounding residential streets</a:t>
            </a:r>
          </a:p>
          <a:p>
            <a:pPr lvl="1"/>
            <a:r>
              <a:rPr lang="en-US" dirty="0" smtClean="0"/>
              <a:t>Ask Utility &amp; Insurance Companies to subsidize residential undergrounding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Property Transfer Tax</a:t>
            </a:r>
          </a:p>
          <a:p>
            <a:pPr lvl="1"/>
            <a:r>
              <a:rPr lang="en-US" dirty="0" smtClean="0"/>
              <a:t>Broaden Seismic Exemption to include energy &amp; water efficiency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Partnerships</a:t>
            </a:r>
          </a:p>
          <a:p>
            <a:pPr lvl="1"/>
            <a:r>
              <a:rPr lang="en-US" dirty="0" smtClean="0"/>
              <a:t>EBMUD, Utilities, Insurance Companies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91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COB + EBMUD Partnership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solidFill>
                  <a:srgbClr val="0070C0"/>
                </a:solidFill>
              </a:rPr>
              <a:t>Adopt goals for Water Use/Reuse</a:t>
            </a:r>
          </a:p>
          <a:p>
            <a:pPr lvl="1"/>
            <a:r>
              <a:rPr lang="en-US" dirty="0" smtClean="0"/>
              <a:t>Water neutral by 2050?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</a:rPr>
              <a:t>2.   Develop </a:t>
            </a:r>
            <a:r>
              <a:rPr lang="en-US" sz="2400" dirty="0" smtClean="0">
                <a:solidFill>
                  <a:srgbClr val="0070C0"/>
                </a:solidFill>
              </a:rPr>
              <a:t>Incentives (ala solar, energy, and recycling programs)</a:t>
            </a:r>
          </a:p>
          <a:p>
            <a:pPr lvl="1"/>
            <a:r>
              <a:rPr lang="en-US" sz="2000" dirty="0" smtClean="0"/>
              <a:t> rain water capture &amp; reuse</a:t>
            </a:r>
            <a:endParaRPr lang="en-US" sz="2000" dirty="0"/>
          </a:p>
          <a:p>
            <a:pPr lvl="1"/>
            <a:r>
              <a:rPr lang="en-US" sz="2000" dirty="0"/>
              <a:t> </a:t>
            </a:r>
            <a:r>
              <a:rPr lang="en-US" sz="2000" dirty="0" smtClean="0"/>
              <a:t>water conservation</a:t>
            </a:r>
          </a:p>
          <a:p>
            <a:pPr lvl="1"/>
            <a:r>
              <a:rPr lang="en-US" sz="2000" dirty="0" smtClean="0"/>
              <a:t>Permeable surfaces</a:t>
            </a:r>
          </a:p>
          <a:p>
            <a:pPr lvl="1"/>
            <a:r>
              <a:rPr lang="en-US" sz="2000" dirty="0" smtClean="0"/>
              <a:t>Upfront financing (ala Solar City)</a:t>
            </a:r>
          </a:p>
          <a:p>
            <a:pPr lvl="1"/>
            <a:endParaRPr lang="en-US" sz="2000" dirty="0" smtClean="0"/>
          </a:p>
          <a:p>
            <a:pPr marL="457200" indent="-457200">
              <a:buAutoNum type="arabicPeriod" startAt="3"/>
            </a:pPr>
            <a:r>
              <a:rPr lang="en-US" sz="2400" dirty="0" smtClean="0">
                <a:solidFill>
                  <a:srgbClr val="0070C0"/>
                </a:solidFill>
              </a:rPr>
              <a:t>Adopt program to reduce storm water infiltration into sewer system</a:t>
            </a:r>
          </a:p>
          <a:p>
            <a:pPr lvl="1"/>
            <a:r>
              <a:rPr lang="en-US" sz="2000" dirty="0" smtClean="0"/>
              <a:t>Sewer fund – </a:t>
            </a:r>
            <a:r>
              <a:rPr lang="en-US" sz="2000" dirty="0" smtClean="0">
                <a:solidFill>
                  <a:srgbClr val="00B050"/>
                </a:solidFill>
              </a:rPr>
              <a:t>adequately funded</a:t>
            </a:r>
          </a:p>
          <a:p>
            <a:pPr lvl="1"/>
            <a:r>
              <a:rPr lang="en-US" sz="2000" dirty="0" smtClean="0"/>
              <a:t>Strom drain fund - </a:t>
            </a:r>
            <a:r>
              <a:rPr lang="en-US" sz="2000" dirty="0" smtClean="0">
                <a:solidFill>
                  <a:srgbClr val="FF0000"/>
                </a:solidFill>
              </a:rPr>
              <a:t>no money</a:t>
            </a:r>
          </a:p>
          <a:p>
            <a:pPr lvl="1"/>
            <a:r>
              <a:rPr lang="en-US" sz="2000" dirty="0" smtClean="0"/>
              <a:t>Integrated problem</a:t>
            </a:r>
            <a:endParaRPr lang="en-US" sz="2000" dirty="0"/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80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>
                <a:solidFill>
                  <a:srgbClr val="7030A0"/>
                </a:solidFill>
              </a:rPr>
              <a:t>The End</a:t>
            </a:r>
            <a:endParaRPr lang="en-US" sz="6600" dirty="0">
              <a:solidFill>
                <a:srgbClr val="7030A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6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233487"/>
          </a:xfrm>
        </p:spPr>
        <p:txBody>
          <a:bodyPr>
            <a:normAutofit/>
          </a:bodyPr>
          <a:lstStyle/>
          <a:p>
            <a:pPr algn="ctr"/>
            <a:r>
              <a:rPr lang="en-US" smtClean="0"/>
              <a:t>Water Neutral by 2050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21870"/>
            <a:ext cx="10515600" cy="2567782"/>
          </a:xfrm>
        </p:spPr>
        <p:txBody>
          <a:bodyPr>
            <a:normAutofit/>
          </a:bodyPr>
          <a:lstStyle/>
          <a:p>
            <a:pPr algn="ctr"/>
            <a:r>
              <a:rPr lang="en-US" sz="3200" smtClean="0">
                <a:solidFill>
                  <a:srgbClr val="FF0000"/>
                </a:solidFill>
              </a:rPr>
              <a:t>Water capture &amp; Reuse</a:t>
            </a:r>
          </a:p>
          <a:p>
            <a:pPr algn="ctr"/>
            <a:r>
              <a:rPr lang="en-US" sz="3200" smtClean="0">
                <a:solidFill>
                  <a:srgbClr val="FF0000"/>
                </a:solidFill>
              </a:rPr>
              <a:t>Permeable Surfaces</a:t>
            </a:r>
          </a:p>
          <a:p>
            <a:pPr algn="ctr"/>
            <a:r>
              <a:rPr lang="en-US" sz="3200" smtClean="0">
                <a:solidFill>
                  <a:srgbClr val="FF0000"/>
                </a:solidFill>
              </a:rPr>
              <a:t>Slow Runoff and Recharge Aquifers</a:t>
            </a:r>
          </a:p>
          <a:p>
            <a:pPr algn="ctr"/>
            <a:r>
              <a:rPr lang="en-US" sz="3200" smtClean="0">
                <a:solidFill>
                  <a:srgbClr val="FF0000"/>
                </a:solidFill>
              </a:rPr>
              <a:t>Reduce Flooding and Mitigate Drought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9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0100" y="495300"/>
            <a:ext cx="986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Capital Project: Sewer Pipeline Replacement</a:t>
            </a: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609600" y="1498600"/>
            <a:ext cx="10566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800" dirty="0"/>
              <a:t>EPA Settlement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Mandates 4.2 mi/y = $8.4 million</a:t>
            </a:r>
          </a:p>
          <a:p>
            <a:pPr lvl="0">
              <a:defRPr/>
            </a:pPr>
            <a:endParaRPr lang="en-US" sz="2000" dirty="0" smtClean="0">
              <a:solidFill>
                <a:srgbClr val="0070C0"/>
              </a:solidFill>
            </a:endParaRPr>
          </a:p>
          <a:p>
            <a:pPr lvl="0">
              <a:defRPr/>
            </a:pPr>
            <a:r>
              <a:rPr lang="en-US" sz="2800" dirty="0" smtClean="0"/>
              <a:t>Operating Budget</a:t>
            </a:r>
          </a:p>
          <a:p>
            <a:pPr marL="914400" lvl="1" indent="-457200">
              <a:buFont typeface="Arial" charset="0"/>
              <a:buChar char="•"/>
              <a:defRPr/>
            </a:pPr>
            <a:r>
              <a:rPr lang="en-US" sz="2400" dirty="0" smtClean="0"/>
              <a:t>~5M/</a:t>
            </a:r>
            <a:r>
              <a:rPr lang="en-US" sz="2400" dirty="0" err="1" smtClean="0"/>
              <a:t>yr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/>
              </a:rPr>
              <a:t> 2.5 miles of pipeline replacement</a:t>
            </a:r>
          </a:p>
          <a:p>
            <a:pPr marL="914400" lvl="1" indent="-45720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Shortfall = $3.4 M/</a:t>
            </a:r>
            <a:r>
              <a:rPr lang="en-US" sz="2400" dirty="0" err="1" smtClean="0">
                <a:solidFill>
                  <a:srgbClr val="FF0000"/>
                </a:solidFill>
              </a:rPr>
              <a:t>yr</a:t>
            </a:r>
            <a:endParaRPr lang="en-US" sz="2400" dirty="0" smtClean="0">
              <a:solidFill>
                <a:srgbClr val="FF0000"/>
              </a:solidFill>
            </a:endParaRPr>
          </a:p>
          <a:p>
            <a:pPr lvl="1"/>
            <a:endParaRPr lang="en-US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/>
              <a:t>Two Option</a:t>
            </a:r>
            <a:r>
              <a:rPr lang="en-US" sz="2400" dirty="0" smtClean="0"/>
              <a:t>s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sz="2400" dirty="0" smtClean="0"/>
              <a:t>Raise sewer fees?</a:t>
            </a:r>
          </a:p>
          <a:p>
            <a:pPr marL="1828800" lvl="3" indent="-457200">
              <a:buFont typeface="+mj-lt"/>
              <a:buAutoNum type="arabicPeriod"/>
            </a:pPr>
            <a:r>
              <a:rPr lang="en-US" sz="2000" dirty="0" smtClean="0"/>
              <a:t>Keep to original schedule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sz="2400" dirty="0" smtClean="0">
                <a:solidFill>
                  <a:srgbClr val="00B050"/>
                </a:solidFill>
              </a:rPr>
              <a:t>$</a:t>
            </a:r>
            <a:r>
              <a:rPr lang="en-US" sz="2400" dirty="0">
                <a:solidFill>
                  <a:srgbClr val="00B050"/>
                </a:solidFill>
              </a:rPr>
              <a:t>100M Revenue </a:t>
            </a:r>
            <a:r>
              <a:rPr lang="en-US" sz="2400" dirty="0" smtClean="0">
                <a:solidFill>
                  <a:srgbClr val="00B050"/>
                </a:solidFill>
              </a:rPr>
              <a:t>bond?</a:t>
            </a:r>
            <a:endParaRPr lang="en-US" sz="2000" dirty="0" smtClean="0"/>
          </a:p>
          <a:p>
            <a:pPr marL="1828800" lvl="3" indent="-457200">
              <a:buFont typeface="+mj-lt"/>
              <a:buAutoNum type="arabicPeriod"/>
            </a:pPr>
            <a:r>
              <a:rPr lang="en-US" sz="2000" dirty="0" smtClean="0"/>
              <a:t>Complete project faster</a:t>
            </a:r>
            <a:endParaRPr lang="en-US" sz="2000" dirty="0"/>
          </a:p>
          <a:p>
            <a:pPr marL="1828800" lvl="3" indent="-457200">
              <a:buFont typeface="+mj-lt"/>
              <a:buAutoNum type="arabicPeriod"/>
            </a:pPr>
            <a:r>
              <a:rPr lang="en-US" sz="2000" dirty="0" smtClean="0"/>
              <a:t>Less pollution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7216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Berkeley’s Sanitary Sewer Service Rates</a:t>
            </a:r>
            <a:br>
              <a:rPr lang="en-US" dirty="0" smtClean="0"/>
            </a:br>
            <a:r>
              <a:rPr lang="en-US" sz="3200" dirty="0" smtClean="0"/>
              <a:t>(Adopted by Council in June 2015)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Single Family</a:t>
            </a:r>
          </a:p>
          <a:p>
            <a:pPr marL="0" indent="0">
              <a:buNone/>
            </a:pPr>
            <a:r>
              <a:rPr lang="en-US" dirty="0" smtClean="0"/>
              <a:t>FY 2016	+46.0%</a:t>
            </a:r>
          </a:p>
          <a:p>
            <a:pPr marL="0" indent="0">
              <a:buNone/>
            </a:pPr>
            <a:r>
              <a:rPr lang="en-US" dirty="0" smtClean="0"/>
              <a:t>FY 2017	+24.2%</a:t>
            </a:r>
          </a:p>
          <a:p>
            <a:pPr marL="0" indent="0">
              <a:buNone/>
            </a:pPr>
            <a:r>
              <a:rPr lang="en-US" dirty="0" smtClean="0"/>
              <a:t>FY 2018	+14.2%</a:t>
            </a:r>
          </a:p>
          <a:p>
            <a:pPr marL="0" indent="0">
              <a:buNone/>
            </a:pPr>
            <a:r>
              <a:rPr lang="en-US" dirty="0" smtClean="0"/>
              <a:t>FY 2019	  +7.0%</a:t>
            </a:r>
          </a:p>
          <a:p>
            <a:pPr marL="0" indent="0">
              <a:buNone/>
            </a:pPr>
            <a:r>
              <a:rPr lang="en-US" dirty="0" smtClean="0"/>
              <a:t>FY 2020	  +3.6%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Total 		+131%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77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81296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COB </a:t>
            </a:r>
            <a:r>
              <a:rPr lang="en-US" sz="3600" dirty="0"/>
              <a:t>signs Consent </a:t>
            </a:r>
            <a:r>
              <a:rPr lang="en-US" sz="3600" dirty="0" smtClean="0"/>
              <a:t>Decree </a:t>
            </a:r>
            <a:r>
              <a:rPr lang="en-US" sz="3600" dirty="0"/>
              <a:t>with US EPA to stop the release of partially treated sewage into SF </a:t>
            </a:r>
            <a:r>
              <a:rPr lang="en-US" sz="3600" dirty="0" smtClean="0"/>
              <a:t>Bay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75935"/>
            <a:ext cx="10515600" cy="41010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2014 – Consent Decree requires COB</a:t>
            </a:r>
          </a:p>
          <a:p>
            <a:pPr lvl="1"/>
            <a:r>
              <a:rPr lang="en-US" dirty="0" smtClean="0"/>
              <a:t>Reduce inflow and infiltration</a:t>
            </a:r>
          </a:p>
          <a:p>
            <a:pPr lvl="1"/>
            <a:r>
              <a:rPr lang="en-US" dirty="0" smtClean="0"/>
              <a:t>Reduce sanitary sewer overflows</a:t>
            </a:r>
          </a:p>
          <a:p>
            <a:pPr lvl="1"/>
            <a:r>
              <a:rPr lang="en-US" dirty="0" smtClean="0"/>
              <a:t>Repair and replace aging sewer pipelines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2026</a:t>
            </a:r>
          </a:p>
          <a:p>
            <a:pPr lvl="1"/>
            <a:r>
              <a:rPr lang="en-US" dirty="0" smtClean="0"/>
              <a:t>Replace 50 miles of sewer pipeline</a:t>
            </a:r>
          </a:p>
          <a:p>
            <a:pPr lvl="1"/>
            <a:r>
              <a:rPr lang="en-US" dirty="0" smtClean="0"/>
              <a:t>Replace all noncompliant manholes</a:t>
            </a:r>
          </a:p>
          <a:p>
            <a:pPr lvl="1"/>
            <a:r>
              <a:rPr lang="en-US" dirty="0" smtClean="0"/>
              <a:t>Perform condition assessment on 25 miles of sewer annually</a:t>
            </a:r>
          </a:p>
          <a:p>
            <a:pPr lvl="1"/>
            <a:r>
              <a:rPr lang="en-US" dirty="0" smtClean="0"/>
              <a:t>Increased required maintenance activities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4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2350</TotalTime>
  <Words>1090</Words>
  <Application>Microsoft Macintosh PowerPoint</Application>
  <PresentationFormat>Widescreen</PresentationFormat>
  <Paragraphs>254</Paragraphs>
  <Slides>29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Calibri</vt:lpstr>
      <vt:lpstr>Calibri Light</vt:lpstr>
      <vt:lpstr>Courier New</vt:lpstr>
      <vt:lpstr>Wingdings</vt:lpstr>
      <vt:lpstr>Arial</vt:lpstr>
      <vt:lpstr>Office Theme</vt:lpstr>
      <vt:lpstr> Infrastructure2050</vt:lpstr>
      <vt:lpstr>Berkeley’s Vision for 2050?</vt:lpstr>
      <vt:lpstr>PowerPoint Presentation</vt:lpstr>
      <vt:lpstr>PowerPoint Presentation</vt:lpstr>
      <vt:lpstr>PowerPoint Presentation</vt:lpstr>
      <vt:lpstr>How Does Berkeley Finance Capital Projects?</vt:lpstr>
      <vt:lpstr>To Bond or Not to Bond?</vt:lpstr>
      <vt:lpstr>From 2000 – 2016, Berkeley issued $62 Million in New Bonds  Did its Debt Service Tax Rate go up or down?</vt:lpstr>
      <vt:lpstr>Comparison Taxes and Tax Rates for 2000/1 to 2016/17 (141 Parkside Drive)</vt:lpstr>
      <vt:lpstr>PowerPoint Presentation</vt:lpstr>
      <vt:lpstr>Annual Berkeley Property Taxes: FYs2011 -17 (average assessed value – 1900 ft2)</vt:lpstr>
      <vt:lpstr>PowerPoint Presentation</vt:lpstr>
      <vt:lpstr>PowerPoint Presentation</vt:lpstr>
      <vt:lpstr>Berkeley Violates Clean Water Act </vt:lpstr>
      <vt:lpstr>COB Proposed: Sanitary Sewer Capital Spending</vt:lpstr>
      <vt:lpstr>California Water Cycle</vt:lpstr>
      <vt:lpstr>PowerPoint Presentation</vt:lpstr>
      <vt:lpstr>Permeable Surfaces: Reduce Flooding</vt:lpstr>
      <vt:lpstr>PowerPoint Presentation</vt:lpstr>
      <vt:lpstr>PowerPoint Presentation</vt:lpstr>
      <vt:lpstr>PowerPoint Presentation</vt:lpstr>
      <vt:lpstr>Permeable Surfaces  and  Rainwater Retention &amp; Reuse</vt:lpstr>
      <vt:lpstr>30 Year Capital Financing Plan ($33M x 30 yrs = $1 Billion)</vt:lpstr>
      <vt:lpstr>COB + EBMUD Partnership</vt:lpstr>
      <vt:lpstr>The End</vt:lpstr>
      <vt:lpstr>Water Neutral by 2050</vt:lpstr>
      <vt:lpstr>PowerPoint Presentation</vt:lpstr>
      <vt:lpstr>Berkeley’s Sanitary Sewer Service Rates (Adopted by Council in June 2015)</vt:lpstr>
      <vt:lpstr>COB signs Consent Decree with US EPA to stop the release of partially treated sewage into SF Bay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Measure T1 &amp; Bond Refinancing</dc:title>
  <dc:creator>Gordon Wozniak</dc:creator>
  <cp:lastModifiedBy>Gordon Wozniak</cp:lastModifiedBy>
  <cp:revision>192</cp:revision>
  <cp:lastPrinted>2017-01-20T18:49:11Z</cp:lastPrinted>
  <dcterms:created xsi:type="dcterms:W3CDTF">2016-12-01T17:49:46Z</dcterms:created>
  <dcterms:modified xsi:type="dcterms:W3CDTF">2017-03-21T04:35:04Z</dcterms:modified>
</cp:coreProperties>
</file>